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1" r:id="rId4"/>
    <p:sldId id="260" r:id="rId5"/>
    <p:sldId id="268" r:id="rId6"/>
    <p:sldId id="262" r:id="rId7"/>
    <p:sldId id="269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FBAA2F-8BD2-4B50-82E4-1BA9214287F1}" type="datetimeFigureOut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47D390-45D3-4B87-8F01-8577B16EB7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9229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7D390-45D3-4B87-8F01-8577B16EB71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27828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457200" y="2743200"/>
            <a:ext cx="7486650" cy="220980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bn-BD" sz="3200" b="1" dirty="0" smtClean="0">
                <a:solidFill>
                  <a:srgbClr val="00B050"/>
                </a:solidFill>
              </a:rPr>
              <a:t/>
            </a:r>
            <a:br>
              <a:rPr lang="bn-BD" sz="3200" b="1" dirty="0" smtClean="0">
                <a:solidFill>
                  <a:srgbClr val="00B050"/>
                </a:solidFill>
              </a:rPr>
            </a:br>
            <a:r>
              <a:rPr lang="bn-BD" b="1" dirty="0" smtClean="0">
                <a:solidFill>
                  <a:srgbClr val="C00000"/>
                </a:solidFill>
              </a:rPr>
              <a:t>মোহাম্মাদ বজলুর রশিদ</a:t>
            </a:r>
            <a:r>
              <a:rPr lang="bn-BD" sz="7300" b="1" dirty="0" smtClean="0">
                <a:solidFill>
                  <a:srgbClr val="C00000"/>
                </a:solidFill>
              </a:rPr>
              <a:t/>
            </a:r>
            <a:br>
              <a:rPr lang="bn-BD" sz="7300" b="1" dirty="0" smtClean="0">
                <a:solidFill>
                  <a:srgbClr val="C00000"/>
                </a:solidFill>
              </a:rPr>
            </a:br>
            <a:r>
              <a:rPr lang="bn-BD" sz="3600" b="1" dirty="0" smtClean="0">
                <a:solidFill>
                  <a:srgbClr val="7030A0"/>
                </a:solidFill>
              </a:rPr>
              <a:t>সহকারী শিক্ষক</a:t>
            </a:r>
            <a:br>
              <a:rPr lang="bn-BD" sz="3600" b="1" dirty="0" smtClean="0">
                <a:solidFill>
                  <a:srgbClr val="7030A0"/>
                </a:solidFill>
              </a:rPr>
            </a:br>
            <a:r>
              <a:rPr lang="bn-BD" sz="2700" b="1" dirty="0" smtClean="0">
                <a:solidFill>
                  <a:srgbClr val="00B050"/>
                </a:solidFill>
              </a:rPr>
              <a:t>শাহীদ রমিজ উদ্দিন ক্যাণ্টনমেন্ট (ক্যাণ্টঃ বোর্ড )স্কুল</a:t>
            </a:r>
            <a:br>
              <a:rPr lang="bn-BD" sz="2700" b="1" dirty="0" smtClean="0">
                <a:solidFill>
                  <a:srgbClr val="00B050"/>
                </a:solidFill>
              </a:rPr>
            </a:br>
            <a:r>
              <a:rPr lang="bn-BD" sz="2700" b="1" dirty="0" smtClean="0">
                <a:solidFill>
                  <a:srgbClr val="0070C0"/>
                </a:solidFill>
              </a:rPr>
              <a:t>ঢাকা ক্যাণ্টনমেন্ট, ঢাকা ।</a:t>
            </a:r>
            <a:r>
              <a:rPr lang="bn-BD" sz="2400" b="1" dirty="0" smtClean="0">
                <a:solidFill>
                  <a:srgbClr val="00B050"/>
                </a:solidFill>
              </a:rPr>
              <a:t/>
            </a:r>
            <a:br>
              <a:rPr lang="bn-BD" sz="2400" b="1" dirty="0" smtClean="0">
                <a:solidFill>
                  <a:srgbClr val="00B050"/>
                </a:solidFill>
              </a:rPr>
            </a:br>
            <a:endParaRPr lang="en-US" sz="2000" b="1" dirty="0">
              <a:solidFill>
                <a:srgbClr val="0066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07287" y="1980843"/>
            <a:ext cx="24384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bn-BD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002099" y="5105400"/>
            <a:ext cx="3898508" cy="1219200"/>
          </a:xfrm>
          <a:prstGeom prst="rect">
            <a:avLst/>
          </a:prstGeom>
          <a:ln w="28575">
            <a:solidFill>
              <a:srgbClr val="CC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6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n-BD" sz="3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৬ষ্ঠ শ্রেনি</a:t>
            </a:r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বিষয়ঃ 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বিজ্ঞান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solidFill>
                  <a:srgbClr val="CC000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bn-BD" sz="1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কোষঃ জীবদেহের একক।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05000" y="822968"/>
            <a:ext cx="1794071" cy="14130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38085" y="228600"/>
            <a:ext cx="1976804" cy="156650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24070" y="609600"/>
            <a:ext cx="1886330" cy="1626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34334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90600"/>
            <a:ext cx="6934200" cy="5029200"/>
          </a:xfrm>
          <a:ln w="57150"/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685800" indent="-685800">
              <a:buFont typeface="Wingdings" pitchFamily="2" charset="2"/>
              <a:buChar char="q"/>
            </a:pPr>
            <a:r>
              <a:rPr lang="bn-BD" b="1" dirty="0" smtClean="0">
                <a:solidFill>
                  <a:srgbClr val="7030A0"/>
                </a:solidFill>
              </a:rPr>
              <a:t>বাড়ির কাজঃ</a:t>
            </a:r>
            <a:r>
              <a:rPr lang="bn-BD" b="1" dirty="0" smtClean="0"/>
              <a:t/>
            </a:r>
            <a:br>
              <a:rPr lang="bn-BD" b="1" dirty="0" smtClean="0"/>
            </a:br>
            <a:r>
              <a:rPr lang="bn-BD" sz="1800" b="1" dirty="0" smtClean="0"/>
              <a:t/>
            </a:r>
            <a:br>
              <a:rPr lang="bn-BD" sz="1800" b="1" dirty="0" smtClean="0"/>
            </a:br>
            <a:r>
              <a:rPr lang="bn-BD" sz="1800" b="1" dirty="0" smtClean="0"/>
              <a:t>          	</a:t>
            </a:r>
            <a:r>
              <a:rPr lang="bn-BD" sz="3600" b="1" dirty="0" smtClean="0">
                <a:solidFill>
                  <a:srgbClr val="800000"/>
                </a:solidFill>
              </a:rPr>
              <a:t>একটি নিওক্লিয়াসের চিহ্নিত চিত্র অংকন কর। </a:t>
            </a:r>
            <a:endParaRPr lang="en-US" sz="44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3398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914400" y="914400"/>
            <a:ext cx="6705600" cy="5257800"/>
          </a:xfrm>
          <a:prstGeom prst="rect">
            <a:avLst/>
          </a:prstGeom>
          <a:ln w="57150" cap="flat" cmpd="sng" algn="ctr">
            <a:noFill/>
            <a:prstDash val="solid"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13800" b="1" smtClean="0">
                <a:solidFill>
                  <a:srgbClr val="00B050"/>
                </a:solidFill>
              </a:rPr>
              <a:t/>
            </a:r>
            <a:br>
              <a:rPr lang="bn-BD" sz="13800" b="1" smtClean="0">
                <a:solidFill>
                  <a:srgbClr val="00B050"/>
                </a:solidFill>
              </a:rPr>
            </a:br>
            <a:r>
              <a:rPr lang="en-US" sz="5400" b="1" dirty="0" smtClean="0">
                <a:solidFill>
                  <a:srgbClr val="00B050"/>
                </a:solidFill>
              </a:rPr>
              <a:t/>
            </a:r>
            <a:br>
              <a:rPr lang="en-US" sz="5400" b="1" dirty="0" smtClean="0">
                <a:solidFill>
                  <a:srgbClr val="00B050"/>
                </a:solidFill>
              </a:rPr>
            </a:br>
            <a:endParaRPr lang="en-US" sz="5400" b="1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28719" y="1173540"/>
            <a:ext cx="41290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66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62400" y="1616245"/>
            <a:ext cx="3467100" cy="501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26181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53044" y="695980"/>
            <a:ext cx="3027963" cy="523220"/>
          </a:xfrm>
          <a:prstGeom prst="rect">
            <a:avLst/>
          </a:prstGeom>
          <a:noFill/>
          <a:ln>
            <a:solidFill>
              <a:srgbClr val="0066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bn-BD" sz="2800" b="1" dirty="0" smtClean="0"/>
              <a:t>ছবি দুটি লক্ষ কর-  </a:t>
            </a:r>
            <a:endParaRPr lang="en-US" sz="28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1479475"/>
            <a:ext cx="2456739" cy="207422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47970" y="1066800"/>
            <a:ext cx="1829507" cy="300039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</p:pic>
      <p:sp>
        <p:nvSpPr>
          <p:cNvPr id="6" name="Right Arrow 5"/>
          <p:cNvSpPr/>
          <p:nvPr/>
        </p:nvSpPr>
        <p:spPr>
          <a:xfrm>
            <a:off x="3257426" y="2578316"/>
            <a:ext cx="609600" cy="242316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9688" t="26000" r="11449" b="33518"/>
          <a:stretch/>
        </p:blipFill>
        <p:spPr>
          <a:xfrm>
            <a:off x="1011429" y="4888818"/>
            <a:ext cx="1988127" cy="10534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14156" y="4419600"/>
            <a:ext cx="2639244" cy="19794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</p:pic>
      <p:sp>
        <p:nvSpPr>
          <p:cNvPr id="9" name="Right Arrow 8"/>
          <p:cNvSpPr/>
          <p:nvPr/>
        </p:nvSpPr>
        <p:spPr>
          <a:xfrm>
            <a:off x="3302874" y="5199538"/>
            <a:ext cx="609600" cy="209778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010400" y="1219200"/>
            <a:ext cx="467077" cy="260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562723" y="1752600"/>
            <a:ext cx="681215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04710" y="2820632"/>
            <a:ext cx="447677" cy="3035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6015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4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77556E-17 L 0.28872 -0.00486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27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Arrow 2"/>
          <p:cNvSpPr/>
          <p:nvPr/>
        </p:nvSpPr>
        <p:spPr>
          <a:xfrm>
            <a:off x="1301259" y="2047213"/>
            <a:ext cx="457200" cy="3531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1265025" y="2959481"/>
            <a:ext cx="474786" cy="2812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1265025" y="4191000"/>
            <a:ext cx="474785" cy="3531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2209800" y="228600"/>
            <a:ext cx="3581400" cy="144780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dirty="0">
                <a:solidFill>
                  <a:srgbClr val="FF0000"/>
                </a:solidFill>
              </a:rPr>
              <a:t>শিখন ফল</a:t>
            </a:r>
            <a:endParaRPr lang="en-US" sz="4400" b="1" dirty="0"/>
          </a:p>
        </p:txBody>
      </p:sp>
      <p:sp>
        <p:nvSpPr>
          <p:cNvPr id="16" name="Rectangle 15"/>
          <p:cNvSpPr/>
          <p:nvPr/>
        </p:nvSpPr>
        <p:spPr>
          <a:xfrm>
            <a:off x="914400" y="1780483"/>
            <a:ext cx="7620000" cy="3385542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bn-BD" dirty="0">
                <a:solidFill>
                  <a:srgbClr val="0070C0"/>
                </a:solidFill>
                <a:latin typeface="Vrinda (Headings)"/>
              </a:rPr>
              <a:t/>
            </a:r>
            <a:br>
              <a:rPr lang="bn-BD" dirty="0">
                <a:solidFill>
                  <a:srgbClr val="0070C0"/>
                </a:solidFill>
                <a:latin typeface="Vrinda (Headings)"/>
              </a:rPr>
            </a:br>
            <a:r>
              <a:rPr lang="bn-BD" sz="2400" dirty="0">
                <a:solidFill>
                  <a:srgbClr val="0070C0"/>
                </a:solidFill>
                <a:latin typeface="Vrinda (Headings)"/>
              </a:rPr>
              <a:t>    </a:t>
            </a:r>
            <a:r>
              <a:rPr lang="en-US" sz="2400" dirty="0">
                <a:solidFill>
                  <a:srgbClr val="0070C0"/>
                </a:solidFill>
                <a:latin typeface="Vrinda (Headings)"/>
                <a:cs typeface="SutonnyMJ" pitchFamily="2" charset="0"/>
              </a:rPr>
              <a:t>          </a:t>
            </a:r>
            <a:r>
              <a:rPr lang="bn-BD" sz="2800" b="1" dirty="0">
                <a:solidFill>
                  <a:srgbClr val="0070C0"/>
                </a:solidFill>
                <a:latin typeface="Vrinda (Headings)"/>
              </a:rPr>
              <a:t>কোষ  </a:t>
            </a:r>
            <a:r>
              <a:rPr lang="bn-BD" sz="2800" b="1" dirty="0" smtClean="0">
                <a:solidFill>
                  <a:srgbClr val="0070C0"/>
                </a:solidFill>
                <a:latin typeface="Vrinda (Headings)"/>
              </a:rPr>
              <a:t>কী তা </a:t>
            </a:r>
            <a:r>
              <a:rPr lang="bn-BD" sz="2800" b="1" dirty="0">
                <a:solidFill>
                  <a:srgbClr val="0070C0"/>
                </a:solidFill>
                <a:latin typeface="Vrinda (Headings)"/>
              </a:rPr>
              <a:t>বলতে পারবে ।</a:t>
            </a:r>
            <a:br>
              <a:rPr lang="bn-BD" sz="2800" b="1" dirty="0">
                <a:solidFill>
                  <a:srgbClr val="0070C0"/>
                </a:solidFill>
                <a:latin typeface="Vrinda (Headings)"/>
              </a:rPr>
            </a:br>
            <a:r>
              <a:rPr lang="bn-BD" sz="2800" b="1" dirty="0">
                <a:solidFill>
                  <a:srgbClr val="0070C0"/>
                </a:solidFill>
                <a:latin typeface="Vrinda (Headings)"/>
              </a:rPr>
              <a:t/>
            </a:r>
            <a:br>
              <a:rPr lang="bn-BD" sz="2800" b="1" dirty="0">
                <a:solidFill>
                  <a:srgbClr val="0070C0"/>
                </a:solidFill>
                <a:latin typeface="Vrinda (Headings)"/>
              </a:rPr>
            </a:br>
            <a:r>
              <a:rPr lang="bn-BD" sz="2800" b="1" dirty="0">
                <a:solidFill>
                  <a:srgbClr val="0070C0"/>
                </a:solidFill>
                <a:latin typeface="Vrinda (Headings)"/>
              </a:rPr>
              <a:t>       </a:t>
            </a:r>
            <a:r>
              <a:rPr lang="en-US" sz="2800" b="1" dirty="0">
                <a:solidFill>
                  <a:srgbClr val="0070C0"/>
                </a:solidFill>
                <a:latin typeface="Vrinda (Headings)"/>
                <a:cs typeface="SutonnyMJ" pitchFamily="2" charset="0"/>
              </a:rPr>
              <a:t>  </a:t>
            </a:r>
            <a:r>
              <a:rPr lang="bn-BD" sz="2800" b="1" dirty="0">
                <a:solidFill>
                  <a:srgbClr val="0070C0"/>
                </a:solidFill>
                <a:latin typeface="Vrinda (Headings)"/>
                <a:cs typeface="SutonnyMJ" pitchFamily="2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Vrinda (Headings)"/>
                <a:cs typeface="SutonnyMJ" pitchFamily="2" charset="0"/>
              </a:rPr>
              <a:t> </a:t>
            </a:r>
            <a:r>
              <a:rPr lang="bn-BD" sz="2800" b="1" dirty="0">
                <a:solidFill>
                  <a:srgbClr val="0070C0"/>
                </a:solidFill>
                <a:latin typeface="Vrinda (Headings)"/>
              </a:rPr>
              <a:t>উদ্ভিদ কোষ ও প্রাণী কোষের পার্থক্য</a:t>
            </a:r>
            <a:r>
              <a:rPr lang="en-US" sz="2800" b="1" dirty="0">
                <a:solidFill>
                  <a:srgbClr val="0070C0"/>
                </a:solidFill>
                <a:latin typeface="Vrinda (Headings)"/>
                <a:cs typeface="SutonnyMJ" pitchFamily="2" charset="0"/>
              </a:rPr>
              <a:t/>
            </a:r>
            <a:br>
              <a:rPr lang="en-US" sz="2800" b="1" dirty="0">
                <a:solidFill>
                  <a:srgbClr val="0070C0"/>
                </a:solidFill>
                <a:latin typeface="Vrinda (Headings)"/>
                <a:cs typeface="SutonnyMJ" pitchFamily="2" charset="0"/>
              </a:rPr>
            </a:br>
            <a:r>
              <a:rPr lang="en-US" sz="2800" b="1" dirty="0">
                <a:solidFill>
                  <a:srgbClr val="0070C0"/>
                </a:solidFill>
                <a:latin typeface="Vrinda (Headings)"/>
                <a:cs typeface="SutonnyMJ" pitchFamily="2" charset="0"/>
              </a:rPr>
              <a:t>             </a:t>
            </a:r>
            <a:r>
              <a:rPr lang="bn-BD" sz="2800" b="1" dirty="0">
                <a:solidFill>
                  <a:srgbClr val="0070C0"/>
                </a:solidFill>
                <a:latin typeface="Vrinda (Headings)"/>
              </a:rPr>
              <a:t> নিরুপন </a:t>
            </a:r>
            <a:r>
              <a:rPr lang="en-US" sz="2800" b="1" dirty="0">
                <a:solidFill>
                  <a:srgbClr val="0070C0"/>
                </a:solidFill>
                <a:latin typeface="Vrinda (Headings)"/>
                <a:cs typeface="SutonnyMJ" pitchFamily="2" charset="0"/>
              </a:rPr>
              <a:t> </a:t>
            </a:r>
            <a:r>
              <a:rPr lang="bn-BD" sz="2800" b="1" dirty="0">
                <a:solidFill>
                  <a:srgbClr val="0070C0"/>
                </a:solidFill>
                <a:latin typeface="Vrinda (Headings)"/>
              </a:rPr>
              <a:t>করতে </a:t>
            </a:r>
            <a:r>
              <a:rPr lang="en-US" sz="2800" b="1" dirty="0">
                <a:solidFill>
                  <a:srgbClr val="0070C0"/>
                </a:solidFill>
                <a:latin typeface="Vrinda (Headings)"/>
                <a:cs typeface="SutonnyMJ" pitchFamily="2" charset="0"/>
              </a:rPr>
              <a:t> </a:t>
            </a:r>
            <a:r>
              <a:rPr lang="bn-BD" sz="2800" b="1" dirty="0">
                <a:solidFill>
                  <a:srgbClr val="0070C0"/>
                </a:solidFill>
                <a:latin typeface="Vrinda (Headings)"/>
              </a:rPr>
              <a:t>পারবে।</a:t>
            </a:r>
            <a:br>
              <a:rPr lang="bn-BD" sz="2800" b="1" dirty="0">
                <a:solidFill>
                  <a:srgbClr val="0070C0"/>
                </a:solidFill>
                <a:latin typeface="Vrinda (Headings)"/>
              </a:rPr>
            </a:br>
            <a:r>
              <a:rPr lang="bn-BD" sz="2800" b="1" dirty="0">
                <a:solidFill>
                  <a:srgbClr val="0070C0"/>
                </a:solidFill>
                <a:latin typeface="Vrinda (Headings)"/>
              </a:rPr>
              <a:t> </a:t>
            </a:r>
            <a:br>
              <a:rPr lang="bn-BD" sz="2800" b="1" dirty="0">
                <a:solidFill>
                  <a:srgbClr val="0070C0"/>
                </a:solidFill>
                <a:latin typeface="Vrinda (Headings)"/>
              </a:rPr>
            </a:br>
            <a:r>
              <a:rPr lang="bn-BD" sz="2800" b="1" dirty="0">
                <a:solidFill>
                  <a:srgbClr val="0070C0"/>
                </a:solidFill>
                <a:latin typeface="Vrinda (Headings)"/>
              </a:rPr>
              <a:t>       </a:t>
            </a:r>
            <a:r>
              <a:rPr lang="en-US" sz="2800" b="1" dirty="0">
                <a:solidFill>
                  <a:srgbClr val="0070C0"/>
                </a:solidFill>
                <a:latin typeface="Vrinda (Headings)"/>
                <a:cs typeface="SutonnyMJ" pitchFamily="2" charset="0"/>
              </a:rPr>
              <a:t> </a:t>
            </a:r>
            <a:r>
              <a:rPr lang="bn-BD" sz="2800" b="1" dirty="0">
                <a:solidFill>
                  <a:srgbClr val="0070C0"/>
                </a:solidFill>
                <a:latin typeface="Vrinda (Headings)"/>
                <a:cs typeface="SutonnyMJ" pitchFamily="2" charset="0"/>
              </a:rPr>
              <a:t>  </a:t>
            </a:r>
            <a:r>
              <a:rPr lang="bn-BD" sz="2800" b="1" dirty="0">
                <a:solidFill>
                  <a:srgbClr val="0070C0"/>
                </a:solidFill>
                <a:latin typeface="Vrinda (Headings)"/>
              </a:rPr>
              <a:t>উদ্ভিদ কোষ ও প্রাণী কোষের </a:t>
            </a:r>
            <a:r>
              <a:rPr lang="bn-BD" sz="2800" b="1" dirty="0" smtClean="0">
                <a:solidFill>
                  <a:srgbClr val="0070C0"/>
                </a:solidFill>
              </a:rPr>
              <a:t>চিহ্নিত</a:t>
            </a:r>
          </a:p>
          <a:p>
            <a:r>
              <a:rPr lang="bn-BD" sz="2800" b="1" dirty="0">
                <a:solidFill>
                  <a:srgbClr val="0070C0"/>
                </a:solidFill>
              </a:rPr>
              <a:t> </a:t>
            </a:r>
            <a:r>
              <a:rPr lang="bn-BD" sz="2800" b="1" dirty="0" smtClean="0">
                <a:solidFill>
                  <a:srgbClr val="0070C0"/>
                </a:solidFill>
              </a:rPr>
              <a:t>        </a:t>
            </a:r>
            <a:r>
              <a:rPr lang="bn-BD" sz="2800" b="1" dirty="0">
                <a:solidFill>
                  <a:srgbClr val="0070C0"/>
                </a:solidFill>
              </a:rPr>
              <a:t>চিত্র </a:t>
            </a:r>
            <a:r>
              <a:rPr lang="bn-BD" sz="2800" b="1" dirty="0" smtClean="0">
                <a:solidFill>
                  <a:srgbClr val="0070C0"/>
                </a:solidFill>
              </a:rPr>
              <a:t>অংকন</a:t>
            </a:r>
            <a:r>
              <a:rPr lang="bn-BD" sz="2800" b="1" dirty="0" smtClean="0">
                <a:solidFill>
                  <a:srgbClr val="0070C0"/>
                </a:solidFill>
                <a:latin typeface="Vrinda (Headings)"/>
                <a:cs typeface="SutonnyMJ" pitchFamily="2" charset="0"/>
              </a:rPr>
              <a:t> </a:t>
            </a:r>
            <a:r>
              <a:rPr lang="bn-BD" sz="2800" b="1" dirty="0" smtClean="0">
                <a:solidFill>
                  <a:srgbClr val="0070C0"/>
                </a:solidFill>
                <a:latin typeface="Vrinda (Headings)"/>
              </a:rPr>
              <a:t>করতে </a:t>
            </a:r>
            <a:r>
              <a:rPr lang="bn-BD" sz="2800" b="1" dirty="0">
                <a:solidFill>
                  <a:srgbClr val="0070C0"/>
                </a:solidFill>
                <a:latin typeface="Vrinda (Headings)"/>
              </a:rPr>
              <a:t>পারবে।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1301259" y="2068145"/>
            <a:ext cx="457200" cy="3531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Arrow 17"/>
          <p:cNvSpPr/>
          <p:nvPr/>
        </p:nvSpPr>
        <p:spPr>
          <a:xfrm>
            <a:off x="1265025" y="2980413"/>
            <a:ext cx="474786" cy="2812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ight Arrow 18"/>
          <p:cNvSpPr/>
          <p:nvPr/>
        </p:nvSpPr>
        <p:spPr>
          <a:xfrm>
            <a:off x="1265025" y="4211932"/>
            <a:ext cx="474785" cy="3531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75078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5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5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5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2" presetClass="entr" presetSubtype="0" fill="hold" grpId="1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2" presetClass="entr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2" presetClass="entr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2" presetClass="entr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2" presetClass="entr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800" decel="100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800" decel="100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9" grpId="0" animBg="1"/>
      <p:bldP spid="9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2974883"/>
            <a:ext cx="2456739" cy="207422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47970" y="2562208"/>
            <a:ext cx="1829507" cy="300039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</p:pic>
      <p:sp>
        <p:nvSpPr>
          <p:cNvPr id="4" name="Right Arrow 3"/>
          <p:cNvSpPr/>
          <p:nvPr/>
        </p:nvSpPr>
        <p:spPr>
          <a:xfrm>
            <a:off x="3835374" y="4062404"/>
            <a:ext cx="609600" cy="242316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18892" y="1037416"/>
            <a:ext cx="494383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b="1" dirty="0" smtClean="0">
                <a:solidFill>
                  <a:srgbClr val="0070C0"/>
                </a:solidFill>
                <a:latin typeface="Vrinda (Headings)"/>
              </a:rPr>
              <a:t>ছবি দেখে  কোষ  </a:t>
            </a:r>
            <a:r>
              <a:rPr lang="bn-BD" sz="3200" b="1" dirty="0">
                <a:solidFill>
                  <a:srgbClr val="0070C0"/>
                </a:solidFill>
                <a:latin typeface="Vrinda (Headings)"/>
              </a:rPr>
              <a:t>কী তা বলতে পারবে </a:t>
            </a:r>
            <a:r>
              <a:rPr lang="bn-BD" sz="3200" b="1" dirty="0" smtClean="0">
                <a:solidFill>
                  <a:srgbClr val="0070C0"/>
                </a:solidFill>
                <a:latin typeface="Vrinda (Headings)"/>
              </a:rPr>
              <a:t>-</a:t>
            </a:r>
            <a:endParaRPr lang="en-US" sz="3200" b="1" dirty="0"/>
          </a:p>
        </p:txBody>
      </p:sp>
      <p:sp>
        <p:nvSpPr>
          <p:cNvPr id="6" name="Right Arrow 5"/>
          <p:cNvSpPr/>
          <p:nvPr/>
        </p:nvSpPr>
        <p:spPr>
          <a:xfrm>
            <a:off x="990600" y="1037416"/>
            <a:ext cx="457200" cy="334184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8251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611 0.00116 L 0.16389 0.00116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6800" y="1752600"/>
            <a:ext cx="6629400" cy="3733800"/>
          </a:xfrm>
          <a:prstGeom prst="rect">
            <a:avLst/>
          </a:prstGeom>
          <a:ln>
            <a:solidFill>
              <a:srgbClr val="9D133A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</p:pic>
      <p:sp>
        <p:nvSpPr>
          <p:cNvPr id="3" name="Rectangle 2"/>
          <p:cNvSpPr/>
          <p:nvPr/>
        </p:nvSpPr>
        <p:spPr>
          <a:xfrm>
            <a:off x="3390900" y="1981200"/>
            <a:ext cx="1447800" cy="3048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solidFill>
                  <a:srgbClr val="002060"/>
                </a:solidFill>
              </a:rPr>
              <a:t>কোষি ঝিল্লী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90900" y="2438400"/>
            <a:ext cx="1257300" cy="5334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400" dirty="0" smtClean="0">
                <a:solidFill>
                  <a:srgbClr val="002060"/>
                </a:solidFill>
              </a:rPr>
              <a:t>সাইটোপ্লাজম</a:t>
            </a:r>
            <a:endParaRPr lang="en-US" sz="1400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629400" y="2819400"/>
            <a:ext cx="1371600" cy="381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solidFill>
                  <a:srgbClr val="002060"/>
                </a:solidFill>
              </a:rPr>
              <a:t>ক্লোরোপ্লাস্ট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57600" y="3352800"/>
            <a:ext cx="990600" cy="5334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400" dirty="0" smtClean="0">
                <a:solidFill>
                  <a:srgbClr val="002060"/>
                </a:solidFill>
              </a:rPr>
              <a:t>নিওক্লিয়াস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29400" y="3429000"/>
            <a:ext cx="1752600" cy="3048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solidFill>
                  <a:srgbClr val="002060"/>
                </a:solidFill>
              </a:rPr>
              <a:t>কোষ গহবর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35994" y="4343400"/>
            <a:ext cx="1447800" cy="3048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solidFill>
                  <a:srgbClr val="002060"/>
                </a:solidFill>
              </a:rPr>
              <a:t>কোষ প্রাচীর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524000" y="4953000"/>
            <a:ext cx="1676400" cy="381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solidFill>
                  <a:srgbClr val="800000"/>
                </a:solidFill>
              </a:rPr>
              <a:t>প্রাণী কোষ 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756355" y="4953000"/>
            <a:ext cx="1506794" cy="5334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>
                <a:solidFill>
                  <a:srgbClr val="800000"/>
                </a:solidFill>
              </a:rPr>
              <a:t>উদ্ভিদ কোষ </a:t>
            </a:r>
            <a:endParaRPr lang="en-US" dirty="0"/>
          </a:p>
        </p:txBody>
      </p:sp>
      <p:sp>
        <p:nvSpPr>
          <p:cNvPr id="11" name="Title 14"/>
          <p:cNvSpPr txBox="1">
            <a:spLocks/>
          </p:cNvSpPr>
          <p:nvPr/>
        </p:nvSpPr>
        <p:spPr>
          <a:xfrm>
            <a:off x="1143000" y="533400"/>
            <a:ext cx="6858000" cy="86836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n-BD" sz="2400" b="1" dirty="0" smtClean="0">
                <a:solidFill>
                  <a:srgbClr val="002060"/>
                </a:solidFill>
              </a:rPr>
              <a:t>উদ্ভিদ কোষ ও প্রাণী কোষের মধ্যে সাদৃশ্য ও বৈসাদৃশ্য -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3480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4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4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4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4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4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4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4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4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4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4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4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4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4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4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4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4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4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4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4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4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4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4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4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3000" y="1752600"/>
            <a:ext cx="6019800" cy="4267200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3" name="Rectangle 2"/>
          <p:cNvSpPr/>
          <p:nvPr/>
        </p:nvSpPr>
        <p:spPr>
          <a:xfrm>
            <a:off x="2857500" y="609600"/>
            <a:ext cx="259080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b="1" dirty="0" smtClean="0">
                <a:solidFill>
                  <a:srgbClr val="006600"/>
                </a:solidFill>
              </a:rPr>
              <a:t>কোষ</a:t>
            </a:r>
            <a:endParaRPr lang="en-US" sz="5400" b="1" dirty="0">
              <a:solidFill>
                <a:srgbClr val="0066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21191" y="1752600"/>
            <a:ext cx="1524000" cy="457200"/>
          </a:xfrm>
          <a:prstGeom prst="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200" b="1" dirty="0" smtClean="0">
                <a:solidFill>
                  <a:schemeClr val="tx1"/>
                </a:solidFill>
              </a:rPr>
              <a:t>পিনোসাইটিক ফোস্কা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73591" y="2318825"/>
            <a:ext cx="1066800" cy="3048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200" b="1" dirty="0" smtClean="0">
                <a:solidFill>
                  <a:schemeClr val="tx1"/>
                </a:solidFill>
              </a:rPr>
              <a:t>লাইসোজোম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2419" y="2738512"/>
            <a:ext cx="1066800" cy="30948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200" b="1" dirty="0" smtClean="0">
                <a:solidFill>
                  <a:schemeClr val="tx1"/>
                </a:solidFill>
              </a:rPr>
              <a:t>গলগি বস্তু 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68791" y="3414932"/>
            <a:ext cx="1143000" cy="457200"/>
          </a:xfrm>
          <a:prstGeom prst="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200" b="1" dirty="0" smtClean="0">
                <a:solidFill>
                  <a:schemeClr val="tx1"/>
                </a:solidFill>
              </a:rPr>
              <a:t>এন্ডওপ্লাসমিক রেটিকলাম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68791" y="3962400"/>
            <a:ext cx="12192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206891" y="5081954"/>
            <a:ext cx="1332328" cy="4572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200" b="1" dirty="0" smtClean="0">
                <a:solidFill>
                  <a:schemeClr val="tx1"/>
                </a:solidFill>
              </a:rPr>
              <a:t>কোষ পর্দা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78391" y="5715000"/>
            <a:ext cx="13716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638800" y="2103120"/>
            <a:ext cx="1524000" cy="457200"/>
          </a:xfrm>
          <a:prstGeom prst="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200" b="1" dirty="0">
                <a:solidFill>
                  <a:schemeClr val="tx1"/>
                </a:solidFill>
              </a:rPr>
              <a:t>মাইটোকন্দ্রিয়া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867400" y="2647073"/>
            <a:ext cx="1066800" cy="30948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200" b="1" dirty="0" smtClean="0">
                <a:solidFill>
                  <a:schemeClr val="tx1"/>
                </a:solidFill>
              </a:rPr>
              <a:t>গলগি বস্তু 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045591" y="3643532"/>
            <a:ext cx="990600" cy="31886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200" b="1" dirty="0">
                <a:solidFill>
                  <a:schemeClr val="tx1"/>
                </a:solidFill>
              </a:rPr>
              <a:t>নিওক্লিয়াস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867400" y="3224432"/>
            <a:ext cx="1295400" cy="381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200" b="1" dirty="0" smtClean="0">
                <a:solidFill>
                  <a:schemeClr val="tx1"/>
                </a:solidFill>
              </a:rPr>
              <a:t>নিওক্লিয়লাস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867400" y="4191000"/>
            <a:ext cx="1295400" cy="5334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200" b="1" dirty="0" smtClean="0">
                <a:solidFill>
                  <a:schemeClr val="tx1"/>
                </a:solidFill>
              </a:rPr>
              <a:t>সেট্রিওল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638800" y="4953000"/>
            <a:ext cx="1397391" cy="1289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638800" y="5310554"/>
            <a:ext cx="1397391" cy="2286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200" b="1" dirty="0" smtClean="0">
                <a:solidFill>
                  <a:schemeClr val="tx1"/>
                </a:solidFill>
              </a:rPr>
              <a:t>সাইটো প্লাসম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638800" y="5615354"/>
            <a:ext cx="1523999" cy="32824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200" b="1" dirty="0" smtClean="0">
                <a:solidFill>
                  <a:schemeClr val="tx1"/>
                </a:solidFill>
              </a:rPr>
              <a:t>রাইবোসোম</a:t>
            </a:r>
            <a:endParaRPr lang="en-US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0203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6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6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6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6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6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6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6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6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6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6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6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6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6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6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6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6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6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6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6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6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6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6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6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6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6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6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6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6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6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6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6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6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6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6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6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8935" y="685800"/>
            <a:ext cx="7924800" cy="4572000"/>
          </a:xfrm>
          <a:prstGeom prst="rect">
            <a:avLst/>
          </a:prstGeom>
          <a:ln w="38100"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Rounded Rectangle 2"/>
          <p:cNvSpPr/>
          <p:nvPr/>
        </p:nvSpPr>
        <p:spPr>
          <a:xfrm>
            <a:off x="2286000" y="5257800"/>
            <a:ext cx="3886200" cy="838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b="1" dirty="0" smtClean="0">
                <a:solidFill>
                  <a:srgbClr val="006600"/>
                </a:solidFill>
              </a:rPr>
              <a:t>চিত্র - নিওক্লিয়াস</a:t>
            </a:r>
            <a:endParaRPr lang="en-US" sz="3200" b="1" dirty="0">
              <a:solidFill>
                <a:srgbClr val="0066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71335" y="990600"/>
            <a:ext cx="3372465" cy="838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196348" y="4272116"/>
            <a:ext cx="2133600" cy="4572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b="1" dirty="0" smtClean="0">
                <a:solidFill>
                  <a:srgbClr val="006600"/>
                </a:solidFill>
              </a:rPr>
              <a:t>নিওক্লিয়াস রন্দ্র </a:t>
            </a:r>
            <a:endParaRPr lang="en-US" b="1" dirty="0">
              <a:solidFill>
                <a:srgbClr val="0066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86400" y="1866900"/>
            <a:ext cx="2133600" cy="381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b="1" dirty="0" smtClean="0">
                <a:solidFill>
                  <a:srgbClr val="006600"/>
                </a:solidFill>
              </a:rPr>
              <a:t>নিওক্লিয়লাস</a:t>
            </a:r>
            <a:endParaRPr lang="en-US" b="1" dirty="0">
              <a:solidFill>
                <a:srgbClr val="0066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05400" y="2743200"/>
            <a:ext cx="2728452" cy="381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b="1" dirty="0" smtClean="0">
                <a:solidFill>
                  <a:srgbClr val="006600"/>
                </a:solidFill>
              </a:rPr>
              <a:t>নিওক্লিয়াস  পর্দা</a:t>
            </a:r>
            <a:endParaRPr lang="en-US" b="1" dirty="0">
              <a:solidFill>
                <a:srgbClr val="0066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96348" y="3276600"/>
            <a:ext cx="2133600" cy="381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b="1" dirty="0" smtClean="0">
                <a:solidFill>
                  <a:srgbClr val="006600"/>
                </a:solidFill>
              </a:rPr>
              <a:t>ক্রমোসোম</a:t>
            </a:r>
            <a:endParaRPr lang="en-US" b="1" dirty="0">
              <a:solidFill>
                <a:srgbClr val="0066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43400" y="3886200"/>
            <a:ext cx="2819400" cy="304800"/>
          </a:xfrm>
          <a:prstGeom prst="rect">
            <a:avLst/>
          </a:prstGeom>
          <a:noFill/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3400" y="3657600"/>
            <a:ext cx="2819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04800" y="4500716"/>
            <a:ext cx="1981200" cy="60468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b="1" dirty="0" smtClean="0">
                <a:solidFill>
                  <a:srgbClr val="006600"/>
                </a:solidFill>
              </a:rPr>
              <a:t>নিওক্লিয়প্লাজম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88977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09600" y="1219200"/>
            <a:ext cx="7391400" cy="4953000"/>
          </a:xfrm>
          <a:prstGeom prst="rect">
            <a:avLst/>
          </a:prstGeom>
          <a:ln w="38100" cap="flat" cmpd="sng" algn="ctr">
            <a:solidFill>
              <a:schemeClr val="accent4"/>
            </a:solidFill>
            <a:prstDash val="solid"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685800">
              <a:buFont typeface="Wingdings" pitchFamily="2" charset="2"/>
              <a:buChar char="q"/>
            </a:pPr>
            <a:r>
              <a:rPr lang="bn-BD" dirty="0" smtClean="0"/>
              <a:t/>
            </a:r>
            <a:br>
              <a:rPr lang="bn-BD" dirty="0" smtClean="0"/>
            </a:br>
            <a:r>
              <a:rPr lang="bn-BD" b="1" dirty="0" smtClean="0">
                <a:solidFill>
                  <a:srgbClr val="9D133A"/>
                </a:solidFill>
              </a:rPr>
              <a:t>দলীয় কাজঃ </a:t>
            </a:r>
            <a:r>
              <a:rPr lang="bn-BD" dirty="0" smtClean="0"/>
              <a:t/>
            </a:r>
            <a:br>
              <a:rPr lang="bn-BD" dirty="0" smtClean="0"/>
            </a:br>
            <a:r>
              <a:rPr lang="bn-BD" sz="2000" dirty="0" smtClean="0"/>
              <a:t/>
            </a:r>
            <a:br>
              <a:rPr lang="bn-BD" sz="2000" dirty="0" smtClean="0"/>
            </a:br>
            <a:r>
              <a:rPr lang="bn-BD" sz="3600" b="1" dirty="0" smtClean="0">
                <a:solidFill>
                  <a:srgbClr val="006600"/>
                </a:solidFill>
              </a:rPr>
              <a:t>১</a:t>
            </a:r>
            <a:r>
              <a:rPr lang="bn-BD" sz="3600" b="1" dirty="0" smtClean="0">
                <a:solidFill>
                  <a:srgbClr val="002060"/>
                </a:solidFill>
              </a:rPr>
              <a:t>। একটি নিওক্লিয়াসের চিত্র দেখে শিক্ষার্থীরা  চিত্রের বিভিন্ন অংগাণুর নাম লিখবে।</a:t>
            </a:r>
            <a:r>
              <a:rPr lang="bn-BD" b="1" dirty="0" smtClean="0">
                <a:solidFill>
                  <a:srgbClr val="002060"/>
                </a:solidFill>
              </a:rPr>
              <a:t/>
            </a:r>
            <a:br>
              <a:rPr lang="bn-BD" b="1" dirty="0" smtClean="0">
                <a:solidFill>
                  <a:srgbClr val="002060"/>
                </a:solidFill>
              </a:rPr>
            </a:br>
            <a:r>
              <a:rPr lang="bn-BD" sz="4800" dirty="0" smtClean="0"/>
              <a:t/>
            </a:r>
            <a:br>
              <a:rPr lang="bn-BD" sz="4800" dirty="0" smtClean="0"/>
            </a:br>
            <a:r>
              <a:rPr lang="bn-BD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49751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750635"/>
            <a:ext cx="7772400" cy="3354765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bn-BD" sz="4000" b="1" dirty="0">
                <a:solidFill>
                  <a:srgbClr val="C00000"/>
                </a:solidFill>
              </a:rPr>
              <a:t>মূল্যায়নঃ</a:t>
            </a:r>
            <a:r>
              <a:rPr lang="bn-BD" sz="4000" b="1" dirty="0">
                <a:solidFill>
                  <a:srgbClr val="00B050"/>
                </a:solidFill>
              </a:rPr>
              <a:t> </a:t>
            </a:r>
            <a:r>
              <a:rPr lang="en-US" sz="4000" b="1" dirty="0">
                <a:solidFill>
                  <a:srgbClr val="00B050"/>
                </a:solidFill>
              </a:rPr>
              <a:t/>
            </a:r>
            <a:br>
              <a:rPr lang="en-US" sz="4000" b="1" dirty="0">
                <a:solidFill>
                  <a:srgbClr val="00B050"/>
                </a:solidFill>
              </a:rPr>
            </a:br>
            <a:r>
              <a:rPr lang="bn-BD" sz="2800" b="1" dirty="0">
                <a:solidFill>
                  <a:srgbClr val="00B050"/>
                </a:solidFill>
              </a:rPr>
              <a:t/>
            </a:r>
            <a:br>
              <a:rPr lang="bn-BD" sz="2800" b="1" dirty="0">
                <a:solidFill>
                  <a:srgbClr val="00B050"/>
                </a:solidFill>
              </a:rPr>
            </a:br>
            <a:r>
              <a:rPr lang="bn-BD" sz="3600" b="1" dirty="0">
                <a:solidFill>
                  <a:srgbClr val="002060"/>
                </a:solidFill>
              </a:rPr>
              <a:t>১। কোষ কাকে বলে?</a:t>
            </a:r>
            <a:br>
              <a:rPr lang="bn-BD" sz="3600" b="1" dirty="0">
                <a:solidFill>
                  <a:srgbClr val="002060"/>
                </a:solidFill>
              </a:rPr>
            </a:br>
            <a:r>
              <a:rPr lang="bn-BD" sz="3600" b="1" dirty="0">
                <a:solidFill>
                  <a:srgbClr val="002060"/>
                </a:solidFill>
              </a:rPr>
              <a:t>২। কোষ কত প্রকার ও কী কী?</a:t>
            </a:r>
            <a:br>
              <a:rPr lang="bn-BD" sz="3600" b="1" dirty="0">
                <a:solidFill>
                  <a:srgbClr val="002060"/>
                </a:solidFill>
              </a:rPr>
            </a:br>
            <a:r>
              <a:rPr lang="bn-BD" sz="3600" b="1" dirty="0">
                <a:solidFill>
                  <a:srgbClr val="002060"/>
                </a:solidFill>
              </a:rPr>
              <a:t>৩। উদ্ভিদ কোষ ও প্রাণী কোষের       </a:t>
            </a:r>
            <a:br>
              <a:rPr lang="bn-BD" sz="3600" b="1" dirty="0">
                <a:solidFill>
                  <a:srgbClr val="002060"/>
                </a:solidFill>
              </a:rPr>
            </a:br>
            <a:r>
              <a:rPr lang="bn-BD" sz="3600" b="1" dirty="0">
                <a:solidFill>
                  <a:srgbClr val="002060"/>
                </a:solidFill>
              </a:rPr>
              <a:t>  মধ্যে পার্থক্য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bn-BD" sz="3600" b="1" dirty="0">
                <a:solidFill>
                  <a:srgbClr val="002060"/>
                </a:solidFill>
              </a:rPr>
              <a:t> কী?</a:t>
            </a:r>
            <a:endParaRPr lang="en-US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8887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74</Words>
  <Application>Microsoft Office PowerPoint</Application>
  <PresentationFormat>On-screen Show (4:3)</PresentationFormat>
  <Paragraphs>42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মোহাম্মাদ বজলুর রশিদ সহকারী শিক্ষক শাহীদ রমিজ উদ্দিন ক্যাণ্টনমেন্ট (ক্যাণ্টঃ বোর্ড )স্কুল ঢাকা ক্যাণ্টনমেন্ট, ঢাকা ।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বাড়ির কাজঃ             একটি নিওক্লিয়াসের চিহ্নিত চিত্র অংকন কর। 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PMO</cp:lastModifiedBy>
  <cp:revision>32</cp:revision>
  <dcterms:created xsi:type="dcterms:W3CDTF">2006-08-16T00:00:00Z</dcterms:created>
  <dcterms:modified xsi:type="dcterms:W3CDTF">2013-03-28T09:08:14Z</dcterms:modified>
</cp:coreProperties>
</file>